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288" r:id="rId7"/>
    <p:sldId id="291" r:id="rId8"/>
    <p:sldId id="293" r:id="rId9"/>
    <p:sldId id="296" r:id="rId10"/>
    <p:sldId id="286" r:id="rId11"/>
    <p:sldId id="294" r:id="rId12"/>
    <p:sldId id="295" r:id="rId13"/>
    <p:sldId id="297" r:id="rId14"/>
    <p:sldId id="271" r:id="rId15"/>
    <p:sldId id="300" r:id="rId16"/>
    <p:sldId id="298" r:id="rId17"/>
    <p:sldId id="268" r:id="rId18"/>
    <p:sldId id="303" r:id="rId19"/>
    <p:sldId id="269" r:id="rId20"/>
    <p:sldId id="282" r:id="rId21"/>
    <p:sldId id="283" r:id="rId22"/>
    <p:sldId id="284" r:id="rId23"/>
    <p:sldId id="278" r:id="rId24"/>
    <p:sldId id="301" r:id="rId25"/>
    <p:sldId id="302" r:id="rId26"/>
    <p:sldId id="281" r:id="rId27"/>
    <p:sldId id="285" r:id="rId28"/>
    <p:sldId id="280" r:id="rId29"/>
    <p:sldId id="270" r:id="rId30"/>
    <p:sldId id="299" r:id="rId31"/>
    <p:sldId id="27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lineChart>
        <c:grouping val="standard"/>
        <c:varyColors val="0"/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4845696"/>
        <c:axId val="2074847360"/>
      </c:line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77091679"/>
        <c:axId val="1977097919"/>
      </c:barChart>
      <c:catAx>
        <c:axId val="1977091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77097919"/>
        <c:crosses val="autoZero"/>
        <c:auto val="1"/>
        <c:lblAlgn val="ctr"/>
        <c:lblOffset val="100"/>
        <c:noMultiLvlLbl val="0"/>
      </c:catAx>
      <c:valAx>
        <c:axId val="1977097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77091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4034687"/>
        <c:axId val="1984010143"/>
      </c:barChart>
      <c:catAx>
        <c:axId val="1984034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84010143"/>
        <c:crosses val="autoZero"/>
        <c:auto val="1"/>
        <c:lblAlgn val="ctr"/>
        <c:lblOffset val="100"/>
        <c:noMultiLvlLbl val="0"/>
      </c:catAx>
      <c:valAx>
        <c:axId val="1984010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84034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28/6/2022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Diseño arquitectónico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9491A5-8527-B3F5-B842-F9F00A652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31" y="1559859"/>
            <a:ext cx="8234383" cy="52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Problemas a resolver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0BD4FF3A-D12E-5BBA-B8FC-558C28ADDC48}"/>
              </a:ext>
            </a:extLst>
          </p:cNvPr>
          <p:cNvGraphicFramePr>
            <a:graphicFrameLocks noGrp="1"/>
          </p:cNvGraphicFramePr>
          <p:nvPr/>
        </p:nvGraphicFramePr>
        <p:xfrm>
          <a:off x="974932" y="2187218"/>
          <a:ext cx="10420294" cy="3762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7934">
                  <a:extLst>
                    <a:ext uri="{9D8B030D-6E8A-4147-A177-3AD203B41FA5}">
                      <a16:colId xmlns:a16="http://schemas.microsoft.com/office/drawing/2014/main" val="117721015"/>
                    </a:ext>
                  </a:extLst>
                </a:gridCol>
                <a:gridCol w="5506579">
                  <a:extLst>
                    <a:ext uri="{9D8B030D-6E8A-4147-A177-3AD203B41FA5}">
                      <a16:colId xmlns:a16="http://schemas.microsoft.com/office/drawing/2014/main" val="986055097"/>
                    </a:ext>
                  </a:extLst>
                </a:gridCol>
                <a:gridCol w="3735781">
                  <a:extLst>
                    <a:ext uri="{9D8B030D-6E8A-4147-A177-3AD203B41FA5}">
                      <a16:colId xmlns:a16="http://schemas.microsoft.com/office/drawing/2014/main" val="3422275524"/>
                    </a:ext>
                  </a:extLst>
                </a:gridCol>
              </a:tblGrid>
              <a:tr h="2790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 err="1">
                          <a:effectLst/>
                        </a:rPr>
                        <a:t>Nro</a:t>
                      </a:r>
                      <a:endParaRPr lang="es-EC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</a:rPr>
                        <a:t>Funcionalidades transaccionales</a:t>
                      </a:r>
                      <a:endParaRPr lang="es-EC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</a:rPr>
                        <a:t>Propuesta de solución</a:t>
                      </a:r>
                      <a:endParaRPr lang="es-EC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/>
                </a:tc>
                <a:extLst>
                  <a:ext uri="{0D108BD9-81ED-4DB2-BD59-A6C34878D82A}">
                    <a16:rowId xmlns:a16="http://schemas.microsoft.com/office/drawing/2014/main" val="3005484483"/>
                  </a:ext>
                </a:extLst>
              </a:tr>
              <a:tr h="9518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</a:rPr>
                        <a:t>1</a:t>
                      </a:r>
                      <a:endParaRPr lang="es-EC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EC" sz="1800" dirty="0">
                          <a:effectLst/>
                        </a:rPr>
                        <a:t>Marketplace de productos/servicios y criptomonedas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C" sz="1800" dirty="0">
                          <a:effectLst/>
                        </a:rPr>
                        <a:t>Links de cobros</a:t>
                      </a:r>
                      <a:endParaRPr lang="es-EC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800" dirty="0">
                          <a:effectLst/>
                        </a:rPr>
                        <a:t>Smart </a:t>
                      </a:r>
                      <a:r>
                        <a:rPr lang="es-EC" sz="1800" dirty="0" err="1">
                          <a:effectLst/>
                        </a:rPr>
                        <a:t>contracts</a:t>
                      </a:r>
                      <a:r>
                        <a:rPr lang="es-EC" sz="1800" dirty="0">
                          <a:effectLst/>
                        </a:rPr>
                        <a:t> ERC-20 con </a:t>
                      </a:r>
                      <a:r>
                        <a:rPr lang="es-EC" sz="1800" dirty="0" err="1">
                          <a:effectLst/>
                        </a:rPr>
                        <a:t>Iotex</a:t>
                      </a:r>
                      <a:r>
                        <a:rPr lang="es-EC" sz="1800" dirty="0">
                          <a:effectLst/>
                        </a:rPr>
                        <a:t> y almacenamiento con Iota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</a:rPr>
                        <a:t> </a:t>
                      </a:r>
                      <a:endParaRPr lang="es-EC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 anchor="ctr"/>
                </a:tc>
                <a:extLst>
                  <a:ext uri="{0D108BD9-81ED-4DB2-BD59-A6C34878D82A}">
                    <a16:rowId xmlns:a16="http://schemas.microsoft.com/office/drawing/2014/main" val="3368433715"/>
                  </a:ext>
                </a:extLst>
              </a:tr>
              <a:tr h="6685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</a:rPr>
                        <a:t>2</a:t>
                      </a:r>
                      <a:endParaRPr lang="es-EC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</a:rPr>
                        <a:t>Recarga de billetera con tarjetas de crédito</a:t>
                      </a:r>
                      <a:endParaRPr lang="es-EC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800" dirty="0">
                          <a:effectLst/>
                        </a:rPr>
                        <a:t>NFT con Tatum y almacenamiento con Iota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</a:rPr>
                        <a:t> </a:t>
                      </a:r>
                      <a:endParaRPr lang="es-EC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 anchor="ctr"/>
                </a:tc>
                <a:extLst>
                  <a:ext uri="{0D108BD9-81ED-4DB2-BD59-A6C34878D82A}">
                    <a16:rowId xmlns:a16="http://schemas.microsoft.com/office/drawing/2014/main" val="3838845383"/>
                  </a:ext>
                </a:extLst>
              </a:tr>
              <a:tr h="1624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</a:rPr>
                        <a:t>3</a:t>
                      </a:r>
                      <a:endParaRPr lang="es-EC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</a:rPr>
                        <a:t>Identidad digital</a:t>
                      </a:r>
                      <a:endParaRPr lang="es-EC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800" dirty="0">
                          <a:effectLst/>
                        </a:rPr>
                        <a:t>Verificación biométrica con Mati, NFT con Tatum, Smart </a:t>
                      </a:r>
                      <a:r>
                        <a:rPr lang="es-EC" sz="1800" dirty="0" err="1">
                          <a:effectLst/>
                        </a:rPr>
                        <a:t>contract</a:t>
                      </a:r>
                      <a:r>
                        <a:rPr lang="es-EC" sz="1800" dirty="0">
                          <a:effectLst/>
                        </a:rPr>
                        <a:t> ERC-721 con </a:t>
                      </a:r>
                      <a:r>
                        <a:rPr lang="es-EC" sz="1800" dirty="0" err="1">
                          <a:effectLst/>
                        </a:rPr>
                        <a:t>Iotex</a:t>
                      </a:r>
                      <a:r>
                        <a:rPr lang="es-EC" sz="1800" dirty="0">
                          <a:effectLst/>
                        </a:rPr>
                        <a:t> y almacenamiento en Iota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</a:rPr>
                        <a:t> </a:t>
                      </a:r>
                      <a:endParaRPr lang="es-EC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58" marR="9658" marT="0" marB="0" anchor="ctr"/>
                </a:tc>
                <a:extLst>
                  <a:ext uri="{0D108BD9-81ED-4DB2-BD59-A6C34878D82A}">
                    <a16:rowId xmlns:a16="http://schemas.microsoft.com/office/drawing/2014/main" val="26416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C985E78-756A-48D9-B185-BDABB5AD7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306" y="6329007"/>
            <a:ext cx="50513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2: Herramientas utilizadas en la investigación</a:t>
            </a:r>
            <a:r>
              <a:rPr kumimoji="0" lang="es-EC" altLang="es-EC" sz="16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MATERIALES Y MÉTODOS</a:t>
            </a:r>
            <a:br>
              <a:rPr lang="es-MX" sz="3200" b="1" dirty="0"/>
            </a:br>
            <a:r>
              <a:rPr lang="es-MX" sz="2400" b="1" dirty="0"/>
              <a:t>HERRAMIENTAS UTILIZADAS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3589836" y="6253224"/>
            <a:ext cx="6377124" cy="635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DLT seleccionados: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IOTA, IOTEX y Tatum</a:t>
            </a:r>
            <a:endParaRPr lang="es-MX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ED7ECD7-3D3F-A72D-E4C4-92658B7C7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45106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93948C57-1EA5-C2FD-D8AB-6093A877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selección de los </a:t>
            </a:r>
            <a:r>
              <a:rPr lang="es-MX" sz="2400" b="1" dirty="0" err="1"/>
              <a:t>dlt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91095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y discusiones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911927"/>
            <a:ext cx="4213044" cy="458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lto interés de usuarios por tener cuentas verificadas con sus propias identidades digitales dentro del mundo de la </a:t>
            </a:r>
            <a:r>
              <a:rPr lang="es-EC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blockchain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06571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Usuarios con identidad digital Y NFT.</a:t>
            </a:r>
            <a:endParaRPr lang="es-EC" b="1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07B625-86AA-48E4-516A-459D87BED536}"/>
              </a:ext>
            </a:extLst>
          </p:cNvPr>
          <p:cNvSpPr txBox="1">
            <a:spLocks/>
          </p:cNvSpPr>
          <p:nvPr/>
        </p:nvSpPr>
        <p:spPr>
          <a:xfrm>
            <a:off x="5837382" y="6162779"/>
            <a:ext cx="5892800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7: </a:t>
            </a:r>
            <a:r>
              <a:rPr lang="es-EC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Usuarios registrados, verificados y con NFT en los meses de enero, febrero y marzo del 2022</a:t>
            </a:r>
            <a:endParaRPr lang="es-MX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171971"/>
              </p:ext>
            </p:extLst>
          </p:nvPr>
        </p:nvGraphicFramePr>
        <p:xfrm>
          <a:off x="4931518" y="1911927"/>
          <a:ext cx="7002563" cy="4230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2013527"/>
            <a:ext cx="3501844" cy="4479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dinero perdido fue menor con respecto al dinero obtenido por disputadas ganadas siendo el total de ganancias por disputas ganadas de 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comparación con los 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perdidos.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06571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total de ganancias mensuales</a:t>
            </a:r>
            <a:endParaRPr lang="es-EC" b="1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07B625-86AA-48E4-516A-459D87BED536}"/>
              </a:ext>
            </a:extLst>
          </p:cNvPr>
          <p:cNvSpPr txBox="1">
            <a:spLocks/>
          </p:cNvSpPr>
          <p:nvPr/>
        </p:nvSpPr>
        <p:spPr>
          <a:xfrm>
            <a:off x="5524514" y="6227433"/>
            <a:ext cx="5892800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8: </a:t>
            </a:r>
            <a:r>
              <a:rPr lang="es-EC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de ganancias mensuales</a:t>
            </a:r>
            <a:endParaRPr lang="es-MX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960074"/>
              </p:ext>
            </p:extLst>
          </p:nvPr>
        </p:nvGraphicFramePr>
        <p:xfrm>
          <a:off x="4257964" y="1911927"/>
          <a:ext cx="7389092" cy="4186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06571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812803"/>
              </p:ext>
            </p:extLst>
          </p:nvPr>
        </p:nvGraphicFramePr>
        <p:xfrm>
          <a:off x="127292" y="1900728"/>
          <a:ext cx="5727177" cy="3370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848119"/>
              </p:ext>
            </p:extLst>
          </p:nvPr>
        </p:nvGraphicFramePr>
        <p:xfrm>
          <a:off x="6187733" y="1900728"/>
          <a:ext cx="5727177" cy="3483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6689568-4ED5-18ED-D11A-B999D64D9827}"/>
              </a:ext>
            </a:extLst>
          </p:cNvPr>
          <p:cNvSpPr txBox="1">
            <a:spLocks/>
          </p:cNvSpPr>
          <p:nvPr/>
        </p:nvSpPr>
        <p:spPr>
          <a:xfrm>
            <a:off x="423611" y="5846618"/>
            <a:ext cx="11223444" cy="858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C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total de encuestados fueron 85 usuarios seleccionados a partir de las 255 transacciones que se tomaron como muestra</a:t>
            </a:r>
            <a:endParaRPr lang="es-MX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Seguridad contra ataques </a:t>
            </a:r>
            <a:r>
              <a:rPr lang="es-MX" sz="3200" b="1" dirty="0" err="1"/>
              <a:t>man</a:t>
            </a:r>
            <a:r>
              <a:rPr lang="es-MX" sz="3200" b="1" dirty="0"/>
              <a:t>-</a:t>
            </a:r>
            <a:r>
              <a:rPr lang="es-MX" sz="3200" b="1" dirty="0" err="1"/>
              <a:t>in-the</a:t>
            </a:r>
            <a:r>
              <a:rPr lang="es-MX" sz="3200" b="1" dirty="0"/>
              <a:t>- </a:t>
            </a:r>
            <a:r>
              <a:rPr lang="es-MX" sz="3200" b="1" dirty="0" err="1"/>
              <a:t>middle</a:t>
            </a:r>
            <a:r>
              <a:rPr lang="es-MX" sz="3200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6" y="3117111"/>
            <a:ext cx="8422907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DISCUSIÓN DE 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2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19574"/>
              </p:ext>
            </p:extLst>
          </p:nvPr>
        </p:nvGraphicFramePr>
        <p:xfrm>
          <a:off x="477972" y="2539602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40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/>
              <a:t>Probabilidad de ganar disputas financieras por fraudes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45B3BAF-D718-7095-6DC6-1FF3F362D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00091"/>
              </p:ext>
            </p:extLst>
          </p:nvPr>
        </p:nvGraphicFramePr>
        <p:xfrm>
          <a:off x="701962" y="2796418"/>
          <a:ext cx="11041808" cy="10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0452">
                  <a:extLst>
                    <a:ext uri="{9D8B030D-6E8A-4147-A177-3AD203B41FA5}">
                      <a16:colId xmlns:a16="http://schemas.microsoft.com/office/drawing/2014/main" val="96582040"/>
                    </a:ext>
                  </a:extLst>
                </a:gridCol>
                <a:gridCol w="2458093">
                  <a:extLst>
                    <a:ext uri="{9D8B030D-6E8A-4147-A177-3AD203B41FA5}">
                      <a16:colId xmlns:a16="http://schemas.microsoft.com/office/drawing/2014/main" val="2624369860"/>
                    </a:ext>
                  </a:extLst>
                </a:gridCol>
                <a:gridCol w="2401455">
                  <a:extLst>
                    <a:ext uri="{9D8B030D-6E8A-4147-A177-3AD203B41FA5}">
                      <a16:colId xmlns:a16="http://schemas.microsoft.com/office/drawing/2014/main" val="3852680747"/>
                    </a:ext>
                  </a:extLst>
                </a:gridCol>
                <a:gridCol w="3421808">
                  <a:extLst>
                    <a:ext uri="{9D8B030D-6E8A-4147-A177-3AD203B41FA5}">
                      <a16:colId xmlns:a16="http://schemas.microsoft.com/office/drawing/2014/main" val="56689469"/>
                    </a:ext>
                  </a:extLst>
                </a:gridCol>
              </a:tblGrid>
              <a:tr h="697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pagos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ganadas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perdidas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Porcentaje de disputas ganadas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036495"/>
                  </a:ext>
                </a:extLst>
              </a:tr>
              <a:tr h="3734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es-EC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21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2370</TotalTime>
  <Words>1183</Words>
  <Application>Microsoft Office PowerPoint</Application>
  <PresentationFormat>Panorámica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almacenamiento seguro</vt:lpstr>
      <vt:lpstr>APLICACIONES FINTECH</vt:lpstr>
      <vt:lpstr>Presentación de PowerPoint</vt:lpstr>
      <vt:lpstr>DELITOS INFORMÁTICOS EN LAS FINTECH</vt:lpstr>
      <vt:lpstr>Objetivo general</vt:lpstr>
      <vt:lpstr>HIPÓTESIS</vt:lpstr>
      <vt:lpstr>Presentación de PowerPoint</vt:lpstr>
      <vt:lpstr>ANÁLISIS DE Problemas a resolver</vt:lpstr>
      <vt:lpstr>Diseño arquitectónico</vt:lpstr>
      <vt:lpstr>Aplicaciones clientes</vt:lpstr>
      <vt:lpstr>Problemas a resolver</vt:lpstr>
      <vt:lpstr>MATERIALES Y MÉTODOS HERRAMIENTAS UTILIZADAS</vt:lpstr>
      <vt:lpstr>Presentación de PowerPoint</vt:lpstr>
      <vt:lpstr>Resultados selección de los dlt</vt:lpstr>
      <vt:lpstr>Resultados Usuarios con identidad digital Y NFT.</vt:lpstr>
      <vt:lpstr>Resultados total de ganancias mensuales</vt:lpstr>
      <vt:lpstr>Resultados Estafas</vt:lpstr>
      <vt:lpstr>Seguridad contra ataques man-in-the- middle.</vt:lpstr>
      <vt:lpstr>NFT  Y Comisiones CON VALOR cero</vt:lpstr>
      <vt:lpstr>Presentación de PowerPoint</vt:lpstr>
      <vt:lpstr>COMPROBACIÓN DE HIPOTESIS</vt:lpstr>
      <vt:lpstr>Probabilidad de ganar disputas financieras por fraudes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 </dc:title>
  <dc:creator>ASUS</dc:creator>
  <cp:lastModifiedBy>Carlos Ramirez</cp:lastModifiedBy>
  <cp:revision>261</cp:revision>
  <dcterms:created xsi:type="dcterms:W3CDTF">2022-03-09T18:45:14Z</dcterms:created>
  <dcterms:modified xsi:type="dcterms:W3CDTF">2022-06-29T03:21:01Z</dcterms:modified>
</cp:coreProperties>
</file>